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7" r:id="rId3"/>
    <p:sldId id="283" r:id="rId4"/>
    <p:sldId id="268" r:id="rId5"/>
    <p:sldId id="267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2" r:id="rId22"/>
    <p:sldId id="291" r:id="rId23"/>
    <p:sldId id="293" r:id="rId24"/>
    <p:sldId id="29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6C58F5-7D6D-A628-098A-7D1D8538D6C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775C18D-2C88-B2AA-316B-E4B3251762F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A0C744-E50B-AD9D-5351-B1142B54962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DCC4B31-8E3E-4674-8E6D-29C2853D5D3E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919CF9-1F73-DEF8-9AE7-F6FF675296C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6AA176-6AC7-6F41-9F55-66EC79FBD27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E7523E-18A8-4864-872F-339E7C538B24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975052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C90583-9C0D-43EF-1A24-3D4038B0808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A689823-28C1-B215-2E81-E7F97FB7B981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B33E91-EFEC-EA33-298D-5CAD1C05855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1B043D-09A8-4D2B-9C59-3BCF6E653776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F2CFEB-3D49-670A-8378-F5C19CF3339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2C161C-06C3-939B-686B-08613AAAA4A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072C93-2219-459D-9B96-0F43D0C68D5C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8455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3B620C-2569-D327-68D8-8DA3BDAFD1C6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F7EE0F-4E8B-1DED-7B1A-FACBFE06D035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B44AC1-F4DD-3E0E-3E85-3B451C15EBC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143719D-3468-4D2E-8140-DBD7CD50CC12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CBA60B-59BA-C299-69E1-905D17BCC3C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04F049-5B2F-C97D-7655-02000E62C00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EBBAD8-34D2-43F7-A046-77127A195F14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6305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A72DCC-DAAA-8FEB-71D4-55D064E5680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CDFF3B-FC75-C367-B569-0AD55C2055F0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2494CA-25BF-BDED-1BEC-29ECA484081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70E6B6C-1D88-4BFB-B545-DEB0C905650E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E706610-5455-2BFF-8805-96A4C6C2AF5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A83703-8DC3-5A31-0AD8-1BF824EB858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0BC6F9-9140-4972-8D37-D5B5A68A8AF6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13757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3C8A9E-0C61-B1EE-E8A8-228EA19C10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24EC96-D92E-4F85-55F0-590DF12439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767676"/>
                </a:solidFill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364F2B-42D4-2599-3FA0-D495A868682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733D03-C5D9-42EF-A6C7-E696BA524FDA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F30DAF-7694-8D2F-EA15-B68ECB15F0C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36AFFC-5238-C578-CFCD-7C00E757CEE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362C178-05FB-4206-9391-F0EFFCD073F0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50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FA106-B2E5-9760-04AB-31269D50F81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937A7D-B637-6C94-E96C-50F4257A9E7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42123C-5FD3-A93A-A8F7-EAE5CC276B9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E7943F8-2175-9383-3071-1AFFD2DA10D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0C3B84-A7A7-41C9-AC80-BAD56B7CBDDD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6F3BFE-A5DB-16E5-1D59-65F053149FB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7FC395-E811-760C-C2B7-6E59B39D812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839A27-4038-4EDC-86C4-079BEA429728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896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E8D633-081D-B194-D598-D9E748D1FE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F2641B-4D80-2EA4-1D76-C25E97A1E0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0B33D77-A4F5-5A95-AC1B-29D9ED98944E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74343EA-8E97-B41C-8E16-898FD246C4D7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124F516-0B1B-E88C-92C5-EC2DF49D7770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7EA6CFC-F06A-9DD2-4EE5-25DB7B554A4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588EF99-17BE-49DF-B13F-B533CEDD93E7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F9BC294-E887-48A0-E622-E140E6BCDA0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BB0E22C-98D2-4E7F-2FB9-076209C237F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C74D9FF-D8E1-408A-B477-3BA8254F239B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30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7D3A3-7DD2-F42E-4623-84FC0D88EA7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0E79B2-DB79-DEDE-818F-17C4962A4A5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3E7A439-9B70-4F5F-9B2A-52DA742F264D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17DA57-3DE5-2C5F-992A-DC2495EF025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EF60E0D-1B0B-0FEF-CA8C-AC18B90109A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F234F1-5EAE-4487-9EFF-6083CF341E66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1013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34C99CC-85A3-EF8E-CC3A-287314137A0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75BCC0-8F29-421D-8AC9-BEA65D413F14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744F64E-817C-3D07-4E92-BDBE025434B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14F4708-07B0-BBB1-8CF3-94B0FAEA3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8ECC24-3317-465A-BF20-FF909E750468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2364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E1E4A7-800B-D92D-47CE-9494B4C4AC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86EE5F-2556-2D56-5B73-05EEBFD52F9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91BE63B-3156-5D20-2B9B-EB87D778D7B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3FC4605-86DA-9276-B214-FB18683AD35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96C02A6-0F87-451B-9DD7-F3346D026E7F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812BF3-C8B2-9D7B-79D8-68BBF42ABA2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CC1B9AD-C42A-0A79-5263-8C086466DAE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C9223B2-916E-4E10-BC96-84E9C591EFA3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106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05E24E-42B0-E873-87E6-62F9BF0CA3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5867C6F-6FF5-CC30-9F3B-FD07252E4197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C6A21DE-686D-6DA4-260D-5983220BC75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3CEECC4-6BCC-8DB9-B12E-171986B8BCB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9981319-512C-4DC1-B473-02ADDAC765FE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0DD532-28F4-C872-5241-18772D999FE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E07449C-36C9-EDC0-3512-BC7929E7065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DFD534-0DA0-4024-A1AC-F49ADF168456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773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9B25B37-A903-5DC6-1990-DFA1650ED6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8FAA91-5807-D9B2-8F90-6BF6F9268E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C1C405A-3642-5D9D-6796-374D42117073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CAA12240-64E6-429C-A8A1-1D872C852137}" type="datetime1">
              <a:rPr lang="de-DE"/>
              <a:pPr lvl="0"/>
              <a:t>07.04.2026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B5961F-FBA2-BAA9-5B15-FC658C989C29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B30E709-8539-8B07-215E-70146198309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41E9213E-1B10-49C1-8820-2DFA718A8F59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1200" cap="none" spc="0" baseline="0">
          <a:solidFill>
            <a:srgbClr val="000000"/>
          </a:solidFill>
          <a:uFillTx/>
          <a:latin typeface="Aptos Display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de-DE" sz="2800" b="0" i="0" u="none" strike="noStrike" kern="1200" cap="none" spc="0" baseline="0">
          <a:solidFill>
            <a:srgbClr val="000000"/>
          </a:solidFill>
          <a:uFillTx/>
          <a:latin typeface="Aptos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2400" b="0" i="0" u="none" strike="noStrike" kern="1200" cap="none" spc="0" baseline="0">
          <a:solidFill>
            <a:srgbClr val="000000"/>
          </a:solidFill>
          <a:uFillTx/>
          <a:latin typeface="Apto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2000" b="0" i="0" u="none" strike="noStrike" kern="1200" cap="none" spc="0" baseline="0">
          <a:solidFill>
            <a:srgbClr val="000000"/>
          </a:solidFill>
          <a:uFillTx/>
          <a:latin typeface="Apto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1800" b="0" i="0" u="none" strike="noStrike" kern="1200" cap="none" spc="0" baseline="0">
          <a:solidFill>
            <a:srgbClr val="000000"/>
          </a:solidFill>
          <a:uFillTx/>
          <a:latin typeface="Apto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1800" b="0" i="0" u="none" strike="noStrike" kern="1200" cap="none" spc="0" baseline="0">
          <a:solidFill>
            <a:srgbClr val="000000"/>
          </a:solidFill>
          <a:uFillTx/>
          <a:latin typeface="Apto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6">
            <a:extLst>
              <a:ext uri="{FF2B5EF4-FFF2-40B4-BE49-F238E27FC236}">
                <a16:creationId xmlns:a16="http://schemas.microsoft.com/office/drawing/2014/main" id="{E947317A-3C01-83EF-36D5-44551746AF27}"/>
              </a:ext>
            </a:extLst>
          </p:cNvPr>
          <p:cNvSpPr/>
          <p:nvPr/>
        </p:nvSpPr>
        <p:spPr>
          <a:xfrm>
            <a:off x="1043751" y="2670203"/>
            <a:ext cx="10098103" cy="1524003"/>
          </a:xfrm>
          <a:prstGeom prst="rect">
            <a:avLst/>
          </a:prstGeom>
          <a:solidFill>
            <a:srgbClr val="3A687A"/>
          </a:solidFill>
          <a:ln w="19046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dirty="0">
                <a:solidFill>
                  <a:srgbClr val="FFFFFF"/>
                </a:solidFill>
                <a:latin typeface="Aptos"/>
              </a:rPr>
              <a:t>6</a:t>
            </a:r>
            <a:r>
              <a:rPr lang="de-DE" sz="4400" b="0" i="0" u="none" strike="noStrike" kern="1200" cap="none" spc="0" baseline="0" dirty="0">
                <a:solidFill>
                  <a:srgbClr val="FFFFFF"/>
                </a:solidFill>
                <a:uFillTx/>
                <a:latin typeface="Aptos"/>
              </a:rPr>
              <a:t>.1 How </a:t>
            </a:r>
            <a:r>
              <a:rPr lang="de-DE" sz="4400" b="0" i="0" u="none" strike="noStrike" kern="1200" cap="none" spc="0" baseline="0" dirty="0" err="1">
                <a:solidFill>
                  <a:srgbClr val="FFFFFF"/>
                </a:solidFill>
                <a:uFillTx/>
                <a:latin typeface="Aptos"/>
              </a:rPr>
              <a:t>to</a:t>
            </a:r>
            <a:r>
              <a:rPr lang="de-DE" sz="4400" b="0" i="0" u="none" strike="noStrike" kern="1200" cap="none" spc="0" baseline="0" dirty="0">
                <a:solidFill>
                  <a:srgbClr val="FFFFFF"/>
                </a:solidFill>
                <a:uFillTx/>
                <a:latin typeface="Aptos"/>
              </a:rPr>
              <a:t> handle Vector Data</a:t>
            </a:r>
          </a:p>
        </p:txBody>
      </p:sp>
      <p:sp>
        <p:nvSpPr>
          <p:cNvPr id="3" name="Foliennummernplatzhalter 9">
            <a:extLst>
              <a:ext uri="{FF2B5EF4-FFF2-40B4-BE49-F238E27FC236}">
                <a16:creationId xmlns:a16="http://schemas.microsoft.com/office/drawing/2014/main" id="{348B468E-77EB-EA1D-A6C5-FE6BC78BD32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A540D938-CA70-4513-98A7-90043FF86E74}" type="slidenum">
              <a:rPr lang="de-DE"/>
              <a:t>1</a:t>
            </a:fld>
            <a:endParaRPr lang="de-DE"/>
          </a:p>
        </p:txBody>
      </p:sp>
      <p:pic>
        <p:nvPicPr>
          <p:cNvPr id="4" name="Grafik 11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C092F70D-9235-2EBB-D9EE-D9E32CE82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AEA7D8D6-6883-60A2-28EC-66111D100E2E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Load in your own Vector Data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342A221F-8C50-C6D1-6F76-2DF8B845FB4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B13CBDD6-98DB-42DE-A763-9A8630DFA100}" type="slidenum">
              <a:rPr lang="de-DE"/>
              <a:t>10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2DE8AC94-3B77-0749-DD9C-4C20579E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7" descr="Ein Bild, das Text, Karte, Atlas enthält.&#10;&#10;KI-generierte Inhalte können fehlerhaft sein.">
            <a:extLst>
              <a:ext uri="{FF2B5EF4-FFF2-40B4-BE49-F238E27FC236}">
                <a16:creationId xmlns:a16="http://schemas.microsoft.com/office/drawing/2014/main" id="{488E37AA-DA08-270D-ECB1-1357576E4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51" y="1092232"/>
            <a:ext cx="11244303" cy="487843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feld 9">
            <a:extLst>
              <a:ext uri="{FF2B5EF4-FFF2-40B4-BE49-F238E27FC236}">
                <a16:creationId xmlns:a16="http://schemas.microsoft.com/office/drawing/2014/main" id="{EF3DC945-77FD-9D42-97DD-4A3238795575}"/>
              </a:ext>
            </a:extLst>
          </p:cNvPr>
          <p:cNvSpPr txBox="1"/>
          <p:nvPr/>
        </p:nvSpPr>
        <p:spPr>
          <a:xfrm>
            <a:off x="5943609" y="529016"/>
            <a:ext cx="2343625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The result: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2B3666DC-97CF-9FFB-0538-D40AACA1956A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Vector Properties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BDFFA2AE-4045-A46C-D441-676482C496A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09CC1525-D2F3-4765-AAE1-FA78AAEE9F4C}" type="slidenum">
              <a:rPr lang="de-DE"/>
              <a:t>11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8471FC94-C704-6E47-3549-72DFC466A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2" descr="Ein Bild, das Text, Screenshot, Display, Software enthält.&#10;&#10;KI-generierte Inhalte können fehlerhaft sein.">
            <a:extLst>
              <a:ext uri="{FF2B5EF4-FFF2-40B4-BE49-F238E27FC236}">
                <a16:creationId xmlns:a16="http://schemas.microsoft.com/office/drawing/2014/main" id="{57C6FAE4-CF6D-F7FA-A96E-C8CE8D2A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97" y="1102656"/>
            <a:ext cx="6250454" cy="478074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feld 3">
            <a:extLst>
              <a:ext uri="{FF2B5EF4-FFF2-40B4-BE49-F238E27FC236}">
                <a16:creationId xmlns:a16="http://schemas.microsoft.com/office/drawing/2014/main" id="{4C7BDBA2-4C39-C584-C157-71286034AACB}"/>
              </a:ext>
            </a:extLst>
          </p:cNvPr>
          <p:cNvSpPr txBox="1"/>
          <p:nvPr/>
        </p:nvSpPr>
        <p:spPr>
          <a:xfrm>
            <a:off x="7310134" y="1945285"/>
            <a:ext cx="4046924" cy="309052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Rightclick on your new vector layer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Under properties you can find all sort of information and options to work with your data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57C07A04-8B2C-07EC-0929-47404299E4A4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Vector Symbology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08494CA2-0FE8-295F-98A0-36E6599A88D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7D22D9CD-315F-4362-A7A7-C5A971E2348B}" type="slidenum">
              <a:rPr lang="de-DE"/>
              <a:t>12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E36E422F-A40C-7798-C9E6-9AF01D674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3">
            <a:extLst>
              <a:ext uri="{FF2B5EF4-FFF2-40B4-BE49-F238E27FC236}">
                <a16:creationId xmlns:a16="http://schemas.microsoft.com/office/drawing/2014/main" id="{5CA99779-CF85-7BB8-4F22-65CA8789546C}"/>
              </a:ext>
            </a:extLst>
          </p:cNvPr>
          <p:cNvSpPr txBox="1"/>
          <p:nvPr/>
        </p:nvSpPr>
        <p:spPr>
          <a:xfrm>
            <a:off x="322060" y="1216380"/>
            <a:ext cx="5134502" cy="46140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6858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Under the symbology tab you can stylize your layer in whatever way you see fit</a:t>
            </a: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6858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By pressing Ok (closes the window) or Apply you change the style!</a:t>
            </a:r>
          </a:p>
          <a:p>
            <a:pPr marL="28575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Play arround with the symbology options and change the color, transperency and border of the two vector data sets</a:t>
            </a:r>
          </a:p>
        </p:txBody>
      </p:sp>
      <p:pic>
        <p:nvPicPr>
          <p:cNvPr id="6" name="Grafik 1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1C837FB8-DF26-EE95-4E01-CE68B829A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389" y="481532"/>
            <a:ext cx="6121450" cy="546590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E9B7A794-581C-F25D-7E8F-4194138E6971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Vector Symbology example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6394B1F9-AF0B-4E6D-61B2-107368FDB62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1B19AE61-6BD5-44BA-9B85-404CD0BD8077}" type="slidenum">
              <a:rPr lang="de-DE"/>
              <a:t>13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836FCE91-E46D-8E36-CE56-B98C00A02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2" descr="Ein Bild, das Karte, Text, Atlas enthält.&#10;&#10;KI-generierte Inhalte können fehlerhaft sein.">
            <a:extLst>
              <a:ext uri="{FF2B5EF4-FFF2-40B4-BE49-F238E27FC236}">
                <a16:creationId xmlns:a16="http://schemas.microsoft.com/office/drawing/2014/main" id="{88D6FB0A-F74A-C1F6-8658-690E958E0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945" y="141357"/>
            <a:ext cx="5438394" cy="617935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feld 1">
            <a:extLst>
              <a:ext uri="{FF2B5EF4-FFF2-40B4-BE49-F238E27FC236}">
                <a16:creationId xmlns:a16="http://schemas.microsoft.com/office/drawing/2014/main" id="{A6D1BCBC-CE11-360F-8ECC-CD59FD83DBF1}"/>
              </a:ext>
            </a:extLst>
          </p:cNvPr>
          <p:cNvSpPr txBox="1"/>
          <p:nvPr/>
        </p:nvSpPr>
        <p:spPr>
          <a:xfrm>
            <a:off x="707965" y="2642058"/>
            <a:ext cx="4508266" cy="156703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In this example I adjusted the color scheme, the transparency and the border style of the vector layers</a:t>
            </a: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6">
            <a:extLst>
              <a:ext uri="{FF2B5EF4-FFF2-40B4-BE49-F238E27FC236}">
                <a16:creationId xmlns:a16="http://schemas.microsoft.com/office/drawing/2014/main" id="{B6AD159F-D828-FA1E-8C87-E33F5AA9F175}"/>
              </a:ext>
            </a:extLst>
          </p:cNvPr>
          <p:cNvSpPr/>
          <p:nvPr/>
        </p:nvSpPr>
        <p:spPr>
          <a:xfrm>
            <a:off x="1043751" y="2670203"/>
            <a:ext cx="10098103" cy="1524003"/>
          </a:xfrm>
          <a:prstGeom prst="rect">
            <a:avLst/>
          </a:prstGeom>
          <a:solidFill>
            <a:srgbClr val="3A687A"/>
          </a:solidFill>
          <a:ln w="19046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Vector Data in R</a:t>
            </a:r>
          </a:p>
        </p:txBody>
      </p:sp>
      <p:sp>
        <p:nvSpPr>
          <p:cNvPr id="3" name="Foliennummernplatzhalter 9">
            <a:extLst>
              <a:ext uri="{FF2B5EF4-FFF2-40B4-BE49-F238E27FC236}">
                <a16:creationId xmlns:a16="http://schemas.microsoft.com/office/drawing/2014/main" id="{4242DC2F-95B2-4D5B-5D3F-8D1D1E32588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DE7F201-D8BB-49EE-9829-F7E2D2510C0A}" type="slidenum">
              <a:t>14</a:t>
            </a:fld>
            <a:endParaRPr lang="de-DE"/>
          </a:p>
        </p:txBody>
      </p:sp>
      <p:pic>
        <p:nvPicPr>
          <p:cNvPr id="4" name="Grafik 11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FBCAA53B-DA1C-6715-D3F7-11B8BF90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CA360D47-A4E1-17B9-3F24-151388EA0588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Start Rstudio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2EF459B4-6B9D-BE6E-2A49-88B4F0DF036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6B739C6A-6423-4C71-8B71-05F2BC9F8A59}" type="slidenum">
              <a:rPr lang="de-DE"/>
              <a:t>15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CF882137-F56B-2C4E-47C8-6347DF7C6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A2E73AB1-0A3A-6533-50B2-5CD215F4BB7C}"/>
              </a:ext>
            </a:extLst>
          </p:cNvPr>
          <p:cNvSpPr txBox="1"/>
          <p:nvPr/>
        </p:nvSpPr>
        <p:spPr>
          <a:xfrm>
            <a:off x="627369" y="2392948"/>
            <a:ext cx="10970614" cy="20748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marR="0" lvl="0" indent="-45720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Double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</a:rPr>
              <a:t>click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 on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</a:rPr>
              <a:t>the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</a:rPr>
              <a:t>downloaded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 and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</a:rPr>
              <a:t>unzipped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 R-file 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„6.1_How_to_handle_Vector_Data.r"</a:t>
            </a:r>
            <a:endParaRPr lang="de-DE" sz="1800" b="0" i="0" u="none" strike="noStrike" kern="1200" cap="none" spc="0" baseline="0" dirty="0">
              <a:solidFill>
                <a:srgbClr val="000000"/>
              </a:solidFill>
              <a:uFillTx/>
              <a:latin typeface="Aptos"/>
            </a:endParaRPr>
          </a:p>
          <a:p>
            <a:pPr marL="457200" marR="0" lvl="0" indent="-45720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The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file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that</a:t>
            </a:r>
            <a:r>
              <a:rPr lang="de-DE" sz="22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 will open in </a:t>
            </a:r>
            <a:r>
              <a:rPr lang="de-DE" sz="2200" b="0" i="0" u="none" strike="noStrike" kern="1200" cap="none" spc="0" baseline="0" dirty="0" err="1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RStudio</a:t>
            </a:r>
            <a:endParaRPr lang="de-DE" sz="2200" b="0" i="0" u="none" strike="noStrike" kern="1200" cap="none" spc="0" baseline="0" dirty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 dirty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B2CDF258-A249-013A-6936-C84527FC039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30805A1D-843F-4051-8FD2-7EA8E8804A1D}" type="slidenum">
              <a:rPr lang="de-DE"/>
              <a:t>16</a:t>
            </a:fld>
            <a:endParaRPr lang="de-DE"/>
          </a:p>
        </p:txBody>
      </p:sp>
      <p:pic>
        <p:nvPicPr>
          <p:cNvPr id="3" name="Grafik 2" descr="Ein Bild, das Text, Screenshot enthält.&#10;&#10;Beschreibung automatisch generiert.">
            <a:extLst>
              <a:ext uri="{FF2B5EF4-FFF2-40B4-BE49-F238E27FC236}">
                <a16:creationId xmlns:a16="http://schemas.microsoft.com/office/drawing/2014/main" id="{E37F14FA-799B-7274-92CA-63CA78496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18" y="-9"/>
            <a:ext cx="11471559" cy="685108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hteck 8">
            <a:extLst>
              <a:ext uri="{FF2B5EF4-FFF2-40B4-BE49-F238E27FC236}">
                <a16:creationId xmlns:a16="http://schemas.microsoft.com/office/drawing/2014/main" id="{4C6445A4-F74D-5CA9-7D9D-8FFD4ADE27EC}"/>
              </a:ext>
            </a:extLst>
          </p:cNvPr>
          <p:cNvSpPr/>
          <p:nvPr/>
        </p:nvSpPr>
        <p:spPr>
          <a:xfrm>
            <a:off x="8703624" y="4131798"/>
            <a:ext cx="2855899" cy="1575227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Plot view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You will see your data visualised here</a:t>
            </a:r>
          </a:p>
        </p:txBody>
      </p:sp>
      <p:sp>
        <p:nvSpPr>
          <p:cNvPr id="5" name="Rechteck 9">
            <a:extLst>
              <a:ext uri="{FF2B5EF4-FFF2-40B4-BE49-F238E27FC236}">
                <a16:creationId xmlns:a16="http://schemas.microsoft.com/office/drawing/2014/main" id="{A53B87B2-0F2A-4358-8004-9E59EC5F8DB4}"/>
              </a:ext>
            </a:extLst>
          </p:cNvPr>
          <p:cNvSpPr/>
          <p:nvPr/>
        </p:nvSpPr>
        <p:spPr>
          <a:xfrm>
            <a:off x="8862950" y="1430158"/>
            <a:ext cx="2537240" cy="1062605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Enviroment tab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Shows all variables you defined</a:t>
            </a:r>
          </a:p>
        </p:txBody>
      </p:sp>
      <p:sp>
        <p:nvSpPr>
          <p:cNvPr id="6" name="Rechteck 10">
            <a:extLst>
              <a:ext uri="{FF2B5EF4-FFF2-40B4-BE49-F238E27FC236}">
                <a16:creationId xmlns:a16="http://schemas.microsoft.com/office/drawing/2014/main" id="{95DE1B02-AB06-86BC-262E-83AFB8FF0504}"/>
              </a:ext>
            </a:extLst>
          </p:cNvPr>
          <p:cNvSpPr/>
          <p:nvPr/>
        </p:nvSpPr>
        <p:spPr>
          <a:xfrm>
            <a:off x="3210293" y="2226792"/>
            <a:ext cx="2280934" cy="1055683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Your Code</a:t>
            </a:r>
          </a:p>
        </p:txBody>
      </p:sp>
      <p:sp>
        <p:nvSpPr>
          <p:cNvPr id="7" name="Rechteck 12">
            <a:extLst>
              <a:ext uri="{FF2B5EF4-FFF2-40B4-BE49-F238E27FC236}">
                <a16:creationId xmlns:a16="http://schemas.microsoft.com/office/drawing/2014/main" id="{688EEFD0-8DD1-A919-A4E2-82F170C3CEE2}"/>
              </a:ext>
            </a:extLst>
          </p:cNvPr>
          <p:cNvSpPr/>
          <p:nvPr/>
        </p:nvSpPr>
        <p:spPr>
          <a:xfrm>
            <a:off x="2808515" y="5295573"/>
            <a:ext cx="2855899" cy="1339696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Console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Your code is exectued and error messages are displayed</a:t>
            </a:r>
          </a:p>
        </p:txBody>
      </p:sp>
      <p:sp>
        <p:nvSpPr>
          <p:cNvPr id="8" name="Rechteck 13">
            <a:extLst>
              <a:ext uri="{FF2B5EF4-FFF2-40B4-BE49-F238E27FC236}">
                <a16:creationId xmlns:a16="http://schemas.microsoft.com/office/drawing/2014/main" id="{EA76AAB8-C93A-6925-1723-CB573C1267E6}"/>
              </a:ext>
            </a:extLst>
          </p:cNvPr>
          <p:cNvSpPr/>
          <p:nvPr/>
        </p:nvSpPr>
        <p:spPr>
          <a:xfrm>
            <a:off x="3979221" y="217883"/>
            <a:ext cx="2855899" cy="328315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Menu bar</a:t>
            </a: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2B5AC02A-5677-7274-BA4B-8BF029C280F9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Using packages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376F0C5C-30F3-590B-DF6D-FAD7C550BB0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A0BDD6C-3F73-42B8-8671-CFFA1078EFDC}" type="slidenum">
              <a:rPr lang="de-DE"/>
              <a:t>17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8809360D-6DB2-CDFF-E20E-D9B5FCE30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0EF12AC4-1C9B-57E5-D064-CA53BFD4CF2D}"/>
              </a:ext>
            </a:extLst>
          </p:cNvPr>
          <p:cNvSpPr txBox="1"/>
          <p:nvPr/>
        </p:nvSpPr>
        <p:spPr>
          <a:xfrm>
            <a:off x="627369" y="1330543"/>
            <a:ext cx="11087840" cy="156703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Packages come with new functions you can use for all kinds of analysis and visualisations</a:t>
            </a: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To execute your code, move your curosr to the line of code and press Ctrl + ENTER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  <p:pic>
        <p:nvPicPr>
          <p:cNvPr id="6" name="Grafik 2" descr="Ein Bild, das Text, Schrift, Screenshot, Handschrift enthält.&#10;&#10;Beschreibung automatisch generiert.">
            <a:extLst>
              <a:ext uri="{FF2B5EF4-FFF2-40B4-BE49-F238E27FC236}">
                <a16:creationId xmlns:a16="http://schemas.microsoft.com/office/drawing/2014/main" id="{8E8DD7B0-00F6-C35A-F68B-6EA5DACD9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543659"/>
            <a:ext cx="10037880" cy="191721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hteck 3">
            <a:extLst>
              <a:ext uri="{FF2B5EF4-FFF2-40B4-BE49-F238E27FC236}">
                <a16:creationId xmlns:a16="http://schemas.microsoft.com/office/drawing/2014/main" id="{2AB545F8-A802-EF1D-3C08-22499CC5E806}"/>
              </a:ext>
            </a:extLst>
          </p:cNvPr>
          <p:cNvSpPr/>
          <p:nvPr/>
        </p:nvSpPr>
        <p:spPr>
          <a:xfrm>
            <a:off x="3181005" y="3025831"/>
            <a:ext cx="277090" cy="343594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8" name="Textfeld 8">
            <a:extLst>
              <a:ext uri="{FF2B5EF4-FFF2-40B4-BE49-F238E27FC236}">
                <a16:creationId xmlns:a16="http://schemas.microsoft.com/office/drawing/2014/main" id="{A5F76397-0710-E886-55BD-71C982D1212E}"/>
              </a:ext>
            </a:extLst>
          </p:cNvPr>
          <p:cNvSpPr txBox="1"/>
          <p:nvPr/>
        </p:nvSpPr>
        <p:spPr>
          <a:xfrm>
            <a:off x="2189283" y="4797673"/>
            <a:ext cx="7461741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cs typeface="Segoe UI"/>
              </a:rPr>
              <a:t>The "c" allows you to create a list of packages to install</a:t>
            </a: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57814C96-2C38-C7FD-1FC8-CBD3FEF2A451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Get the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EA09184F-0D66-6CFD-1E18-29FF6F09827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84BFD26-9F9D-4ECE-BC1D-76735757A792}" type="slidenum">
              <a:rPr lang="de-DE"/>
              <a:t>18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B79BB646-3F37-E5BD-FBB4-7141B3026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3237F4AB-6638-2828-2593-D70018635BCD}"/>
              </a:ext>
            </a:extLst>
          </p:cNvPr>
          <p:cNvSpPr txBox="1"/>
          <p:nvPr/>
        </p:nvSpPr>
        <p:spPr>
          <a:xfrm>
            <a:off x="546235" y="1199473"/>
            <a:ext cx="11087840" cy="156703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marR="0" lvl="0" indent="-4572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We are using freely available data from natural earth and defining it to the variable "url"</a:t>
            </a: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457200" marR="0" lvl="0" indent="-4572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Next we download the file and unzip it 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  <p:pic>
        <p:nvPicPr>
          <p:cNvPr id="6" name="Grafik 7" descr="Ein Bild, das Text, Schrift, Screenshot enthält.&#10;&#10;Beschreibung automatisch generiert.">
            <a:extLst>
              <a:ext uri="{FF2B5EF4-FFF2-40B4-BE49-F238E27FC236}">
                <a16:creationId xmlns:a16="http://schemas.microsoft.com/office/drawing/2014/main" id="{00249C24-144D-7489-836C-D7C35AB38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96" y="2364556"/>
            <a:ext cx="11224845" cy="241007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Textfeld 2">
            <a:extLst>
              <a:ext uri="{FF2B5EF4-FFF2-40B4-BE49-F238E27FC236}">
                <a16:creationId xmlns:a16="http://schemas.microsoft.com/office/drawing/2014/main" id="{16279044-2F21-3BFE-1BE5-F558809A3FF8}"/>
              </a:ext>
            </a:extLst>
          </p:cNvPr>
          <p:cNvSpPr txBox="1"/>
          <p:nvPr/>
        </p:nvSpPr>
        <p:spPr>
          <a:xfrm>
            <a:off x="547999" y="4744144"/>
            <a:ext cx="11087840" cy="156703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3)    We assign the unzipped shapefile to the variable "shapefile_path"</a:t>
            </a: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4)    And read it out using "st_read" in the variable "countries"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748B4BAB-F5CE-F7BA-FD90-D566D69ECB0F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Assess the metadata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22385003-A59D-D294-A583-6E495F8C2DE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B3025820-64CF-4D87-9443-D209A80194A5}" type="slidenum">
              <a:rPr lang="de-DE"/>
              <a:t>19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C4FA5B33-5064-784F-14E9-5D31863B3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D434E1BE-F71D-7BDA-1CF2-C58D709515B1}"/>
              </a:ext>
            </a:extLst>
          </p:cNvPr>
          <p:cNvSpPr txBox="1"/>
          <p:nvPr/>
        </p:nvSpPr>
        <p:spPr>
          <a:xfrm>
            <a:off x="615272" y="1808308"/>
            <a:ext cx="11087840" cy="20748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Head() gives you the first few roads all attributes in the attribute table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Summary() displays a all attributes and their data type as well as a range of information about the geometry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  <p:pic>
        <p:nvPicPr>
          <p:cNvPr id="6" name="Grafik 9" descr="Ein Bild, das Text, Schrift, Screenshot, weiß enthält.&#10;&#10;Beschreibung automatisch generiert.">
            <a:extLst>
              <a:ext uri="{FF2B5EF4-FFF2-40B4-BE49-F238E27FC236}">
                <a16:creationId xmlns:a16="http://schemas.microsoft.com/office/drawing/2014/main" id="{97946E92-7934-4205-C004-CAF90F15F7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-380"/>
          <a:stretch>
            <a:fillRect/>
          </a:stretch>
        </p:blipFill>
        <p:spPr>
          <a:xfrm>
            <a:off x="538234" y="3642137"/>
            <a:ext cx="11109475" cy="159967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4125A5E0-AC0A-9474-CAD8-E930EFE95D7E}"/>
              </a:ext>
            </a:extLst>
          </p:cNvPr>
          <p:cNvSpPr/>
          <p:nvPr/>
        </p:nvSpPr>
        <p:spPr>
          <a:xfrm>
            <a:off x="0" y="877"/>
            <a:ext cx="4815330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After this lesson you can ...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38815118-37D4-01DF-98A1-60E061AE614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85A47242-2359-4AAD-B139-13E7499C4CCE}" type="slidenum">
              <a:t>2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A5ACA41E-40F2-1472-6466-ACF9BC619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7">
            <a:extLst>
              <a:ext uri="{FF2B5EF4-FFF2-40B4-BE49-F238E27FC236}">
                <a16:creationId xmlns:a16="http://schemas.microsoft.com/office/drawing/2014/main" id="{8DA9EEDC-3403-3467-EE15-889FC5AFB601}"/>
              </a:ext>
            </a:extLst>
          </p:cNvPr>
          <p:cNvSpPr txBox="1"/>
          <p:nvPr/>
        </p:nvSpPr>
        <p:spPr>
          <a:xfrm>
            <a:off x="3536195" y="2577657"/>
            <a:ext cx="5126940" cy="24006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 Load in vector data in QGIS and R</a:t>
            </a: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Visualise vector data in QGIS and R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4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457200" marR="0" lvl="0" indent="-4572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4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DE2E89CF-4F0B-5502-0587-9431026FB82D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Visualise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5F79D566-CE3D-BDA0-10A0-426BE4EA94B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A92075AF-D7CB-4956-9653-7FCC6C5396A1}" type="slidenum">
              <a:t>20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6E4B7A0B-5D65-F982-DCCC-5090B30D6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8C867FE5-80F9-1D7B-D69D-53723B54328F}"/>
              </a:ext>
            </a:extLst>
          </p:cNvPr>
          <p:cNvSpPr txBox="1"/>
          <p:nvPr/>
        </p:nvSpPr>
        <p:spPr>
          <a:xfrm>
            <a:off x="816166" y="1087870"/>
            <a:ext cx="11087840" cy="309052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We can use ggplot2 to visualise maps</a:t>
            </a: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We define our variable "countries" as the data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Using "geom_sf" we can describe the aesthetic of our map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"labs" lets you set the labels of the map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"theme_minimal()" sets the overall design of the map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  <p:pic>
        <p:nvPicPr>
          <p:cNvPr id="6" name="Grafik 2" descr="Ein Bild, das Text, Screenshot, Schrift, Zahl enthält.&#10;&#10;Beschreibung automatisch generiert.">
            <a:extLst>
              <a:ext uri="{FF2B5EF4-FFF2-40B4-BE49-F238E27FC236}">
                <a16:creationId xmlns:a16="http://schemas.microsoft.com/office/drawing/2014/main" id="{1D092777-15D7-780F-A8C3-953F78D75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18" y="3795217"/>
            <a:ext cx="10702640" cy="209389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8FAB5354-E250-2131-46D9-54E0F994369D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Visualise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A6B18D7C-4DAB-B88A-4774-B94B4FC483C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9072D67B-1CC9-4E70-A056-2B82EB490338}" type="slidenum">
              <a:t>21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82FC6132-2BC5-0F6F-0070-84287020F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3" descr="Ein Bild, das Text, Karte, Atlas enthält.&#10;&#10;Beschreibung automatisch generiert.">
            <a:extLst>
              <a:ext uri="{FF2B5EF4-FFF2-40B4-BE49-F238E27FC236}">
                <a16:creationId xmlns:a16="http://schemas.microsoft.com/office/drawing/2014/main" id="{4B6EC11C-914B-99DC-F3B7-CF103F115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476" y="1156651"/>
            <a:ext cx="9706429" cy="525226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feld 7">
            <a:extLst>
              <a:ext uri="{FF2B5EF4-FFF2-40B4-BE49-F238E27FC236}">
                <a16:creationId xmlns:a16="http://schemas.microsoft.com/office/drawing/2014/main" id="{4166E619-A4FE-4F1B-8663-63BDED58657C}"/>
              </a:ext>
            </a:extLst>
          </p:cNvPr>
          <p:cNvSpPr txBox="1"/>
          <p:nvPr/>
        </p:nvSpPr>
        <p:spPr>
          <a:xfrm>
            <a:off x="114620" y="1154832"/>
            <a:ext cx="2493815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The result: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D9709EB3-BEE2-2100-BCE8-D3592EC323B0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Visualise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9FA2A42C-5C66-592F-E1E3-70DA9940D34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1CBDE760-9F2B-4222-86A5-DF16C6D2B6A3}" type="slidenum">
              <a:t>22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40433ED9-133E-450D-E276-C03D86E7B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A5AF7757-CA6E-DE81-BCD1-8329B39D119F}"/>
              </a:ext>
            </a:extLst>
          </p:cNvPr>
          <p:cNvSpPr txBox="1"/>
          <p:nvPr/>
        </p:nvSpPr>
        <p:spPr>
          <a:xfrm>
            <a:off x="156975" y="1831726"/>
            <a:ext cx="11880085" cy="10592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Using "geom_sf(data=" we can ask R to show the attribute "brazil" in a diffrent color on the map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  <p:pic>
        <p:nvPicPr>
          <p:cNvPr id="6" name="Grafik 3" descr="Ein Bild, das Text, Screenshot, Schrift, Zahl enthält.&#10;&#10;Beschreibung automatisch generiert.">
            <a:extLst>
              <a:ext uri="{FF2B5EF4-FFF2-40B4-BE49-F238E27FC236}">
                <a16:creationId xmlns:a16="http://schemas.microsoft.com/office/drawing/2014/main" id="{D1771319-4A51-4D1E-79C4-ED6ED2E4D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42" y="2887602"/>
            <a:ext cx="11363477" cy="218345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1978B71E-3153-245C-758F-4D165A5BA712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Visualise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A551FA17-C89D-2C11-F0DA-949DD2D2ADC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7F9FAE1D-AD24-4D38-89A9-9BD26BB762A8}" type="slidenum">
              <a:t>23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68659A9A-EE57-DC69-990F-D95EAD397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3" descr="Ein Bild, das Text, Diagramm, Karte enthält.&#10;&#10;Beschreibung automatisch generiert.">
            <a:extLst>
              <a:ext uri="{FF2B5EF4-FFF2-40B4-BE49-F238E27FC236}">
                <a16:creationId xmlns:a16="http://schemas.microsoft.com/office/drawing/2014/main" id="{78BC3317-316D-C1AA-65A7-438FFC36D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476" y="1237512"/>
            <a:ext cx="9706429" cy="509054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feld 7">
            <a:extLst>
              <a:ext uri="{FF2B5EF4-FFF2-40B4-BE49-F238E27FC236}">
                <a16:creationId xmlns:a16="http://schemas.microsoft.com/office/drawing/2014/main" id="{83604516-A1C3-132A-0F3C-7D3CC452E03F}"/>
              </a:ext>
            </a:extLst>
          </p:cNvPr>
          <p:cNvSpPr txBox="1"/>
          <p:nvPr/>
        </p:nvSpPr>
        <p:spPr>
          <a:xfrm>
            <a:off x="114620" y="1154832"/>
            <a:ext cx="2493815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The result: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56CC380E-35EA-1117-05F8-9F0C36CEBAC9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Visualise Vector Data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55A9A6EF-D353-0E2B-8A56-BBA3C519CAE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CD5566FE-4C34-43F5-98D8-E5802A29BCCF}" type="slidenum">
              <a:t>24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F3069038-8902-CEF8-26FC-20AE823BE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F85C991A-1A75-3176-474D-AF038122AE92}"/>
              </a:ext>
            </a:extLst>
          </p:cNvPr>
          <p:cNvSpPr txBox="1"/>
          <p:nvPr/>
        </p:nvSpPr>
        <p:spPr>
          <a:xfrm>
            <a:off x="2025688" y="2369960"/>
            <a:ext cx="8142649" cy="212103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1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Your turn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Create another map highlighting any country of your choice</a:t>
            </a: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Adjust the symbology and change the colorscheme of the map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000000"/>
              </a:solidFill>
              <a:uFillTx/>
              <a:latin typeface="Aptos"/>
              <a:ea typeface="Aptos"/>
              <a:cs typeface="Apto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6">
            <a:extLst>
              <a:ext uri="{FF2B5EF4-FFF2-40B4-BE49-F238E27FC236}">
                <a16:creationId xmlns:a16="http://schemas.microsoft.com/office/drawing/2014/main" id="{3CB1189F-2FEA-5FFE-EE9D-3D5C3FB5C79A}"/>
              </a:ext>
            </a:extLst>
          </p:cNvPr>
          <p:cNvSpPr/>
          <p:nvPr/>
        </p:nvSpPr>
        <p:spPr>
          <a:xfrm>
            <a:off x="1043751" y="2670203"/>
            <a:ext cx="10098103" cy="1524003"/>
          </a:xfrm>
          <a:prstGeom prst="rect">
            <a:avLst/>
          </a:prstGeom>
          <a:solidFill>
            <a:srgbClr val="3A687A"/>
          </a:solidFill>
          <a:ln w="19046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Vector Data in QGIS</a:t>
            </a:r>
          </a:p>
        </p:txBody>
      </p:sp>
      <p:sp>
        <p:nvSpPr>
          <p:cNvPr id="3" name="Foliennummernplatzhalter 9">
            <a:extLst>
              <a:ext uri="{FF2B5EF4-FFF2-40B4-BE49-F238E27FC236}">
                <a16:creationId xmlns:a16="http://schemas.microsoft.com/office/drawing/2014/main" id="{79B93B54-5D1A-A5A1-D8C9-3495E3A6A0B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7D10390A-7550-44E2-9026-8CCB025CFAF4}" type="slidenum">
              <a:rPr lang="de-DE"/>
              <a:t>3</a:t>
            </a:fld>
            <a:endParaRPr lang="de-DE"/>
          </a:p>
        </p:txBody>
      </p:sp>
      <p:pic>
        <p:nvPicPr>
          <p:cNvPr id="4" name="Grafik 11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4E0B9984-9F38-2D5C-E6F5-54AF9D1CE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9286B326-9A48-A4E9-2095-509CF677642E}"/>
              </a:ext>
            </a:extLst>
          </p:cNvPr>
          <p:cNvSpPr/>
          <p:nvPr/>
        </p:nvSpPr>
        <p:spPr>
          <a:xfrm>
            <a:off x="0" y="877"/>
            <a:ext cx="4815330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Starting a QGIS Project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D90730A2-0333-972A-C458-415112D1D9B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065A7AC2-125D-4D79-9784-4045EE32D8D5}" type="slidenum">
              <a:rPr lang="de-DE"/>
              <a:t>4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7D465520-3BB4-239B-086C-5A471915D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7">
            <a:extLst>
              <a:ext uri="{FF2B5EF4-FFF2-40B4-BE49-F238E27FC236}">
                <a16:creationId xmlns:a16="http://schemas.microsoft.com/office/drawing/2014/main" id="{C3CD5278-8A59-654D-9841-E6F239067273}"/>
              </a:ext>
            </a:extLst>
          </p:cNvPr>
          <p:cNvSpPr txBox="1"/>
          <p:nvPr/>
        </p:nvSpPr>
        <p:spPr>
          <a:xfrm>
            <a:off x="8854903" y="2531616"/>
            <a:ext cx="3631045" cy="203132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Aptos"/>
                <a:cs typeface="Aptos"/>
              </a:rPr>
              <a:t>Start your QGIS application</a:t>
            </a:r>
            <a:endParaRPr lang="de-DE" sz="24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342900" marR="0" lvl="0" indent="-34290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/>
              <a:buChar char="o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Open a new Project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</p:txBody>
      </p:sp>
      <p:pic>
        <p:nvPicPr>
          <p:cNvPr id="6" name="Grafik 1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87313D4F-CDA5-F13D-8298-3E6E48C5B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26" y="1106433"/>
            <a:ext cx="8394813" cy="497020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hteck 2">
            <a:extLst>
              <a:ext uri="{FF2B5EF4-FFF2-40B4-BE49-F238E27FC236}">
                <a16:creationId xmlns:a16="http://schemas.microsoft.com/office/drawing/2014/main" id="{0DAD8AF6-6F41-7E90-810C-5FAF6C8EA842}"/>
              </a:ext>
            </a:extLst>
          </p:cNvPr>
          <p:cNvSpPr/>
          <p:nvPr/>
        </p:nvSpPr>
        <p:spPr>
          <a:xfrm>
            <a:off x="5116287" y="4315867"/>
            <a:ext cx="3393777" cy="1280672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F2BE17B1-53F7-A196-8E62-21912D20F9D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CEB2AD4F-ADB9-471D-86A7-CC406A074D9E}" type="slidenum">
              <a:rPr lang="de-DE"/>
              <a:t>5</a:t>
            </a:fld>
            <a:endParaRPr lang="de-DE"/>
          </a:p>
        </p:txBody>
      </p:sp>
      <p:pic>
        <p:nvPicPr>
          <p:cNvPr id="3" name="Grafik 1" descr="Ein Bild, das Text, Screenshot, Display, Software enthält.&#10;&#10;KI-generierte Inhalte können fehlerhaft sein.">
            <a:extLst>
              <a:ext uri="{FF2B5EF4-FFF2-40B4-BE49-F238E27FC236}">
                <a16:creationId xmlns:a16="http://schemas.microsoft.com/office/drawing/2014/main" id="{2FC1F949-DAF9-B734-26F0-144857DD2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81" y="21387"/>
            <a:ext cx="11487625" cy="683443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hteck 2">
            <a:extLst>
              <a:ext uri="{FF2B5EF4-FFF2-40B4-BE49-F238E27FC236}">
                <a16:creationId xmlns:a16="http://schemas.microsoft.com/office/drawing/2014/main" id="{950A54F4-9DC6-7A14-2D5E-EAEC33F225C6}"/>
              </a:ext>
            </a:extLst>
          </p:cNvPr>
          <p:cNvSpPr/>
          <p:nvPr/>
        </p:nvSpPr>
        <p:spPr>
          <a:xfrm>
            <a:off x="6313712" y="3009583"/>
            <a:ext cx="2855899" cy="1575227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Map view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You will see your data visualised here</a:t>
            </a:r>
          </a:p>
        </p:txBody>
      </p:sp>
      <p:sp>
        <p:nvSpPr>
          <p:cNvPr id="5" name="Rechteck 3">
            <a:extLst>
              <a:ext uri="{FF2B5EF4-FFF2-40B4-BE49-F238E27FC236}">
                <a16:creationId xmlns:a16="http://schemas.microsoft.com/office/drawing/2014/main" id="{5653381D-7A4B-694C-1BC7-01CBDF7FFD51}"/>
              </a:ext>
            </a:extLst>
          </p:cNvPr>
          <p:cNvSpPr/>
          <p:nvPr/>
        </p:nvSpPr>
        <p:spPr>
          <a:xfrm>
            <a:off x="704371" y="3944465"/>
            <a:ext cx="2586956" cy="832433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Layer panel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The data itself is here</a:t>
            </a:r>
          </a:p>
        </p:txBody>
      </p:sp>
      <p:sp>
        <p:nvSpPr>
          <p:cNvPr id="6" name="Rechteck 8">
            <a:extLst>
              <a:ext uri="{FF2B5EF4-FFF2-40B4-BE49-F238E27FC236}">
                <a16:creationId xmlns:a16="http://schemas.microsoft.com/office/drawing/2014/main" id="{93EBD18D-EE99-AC5D-98DF-90C419F07583}"/>
              </a:ext>
            </a:extLst>
          </p:cNvPr>
          <p:cNvSpPr/>
          <p:nvPr/>
        </p:nvSpPr>
        <p:spPr>
          <a:xfrm>
            <a:off x="947693" y="2221964"/>
            <a:ext cx="2100303" cy="672349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Browser panel</a:t>
            </a: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7" name="Rechteck 9">
            <a:extLst>
              <a:ext uri="{FF2B5EF4-FFF2-40B4-BE49-F238E27FC236}">
                <a16:creationId xmlns:a16="http://schemas.microsoft.com/office/drawing/2014/main" id="{3C9920AA-C3E8-2138-812A-9FB6DCB11FDE}"/>
              </a:ext>
            </a:extLst>
          </p:cNvPr>
          <p:cNvSpPr/>
          <p:nvPr/>
        </p:nvSpPr>
        <p:spPr>
          <a:xfrm>
            <a:off x="4347880" y="32013"/>
            <a:ext cx="2855899" cy="313767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Menu Bar</a:t>
            </a: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8" name="Rechteck 10">
            <a:extLst>
              <a:ext uri="{FF2B5EF4-FFF2-40B4-BE49-F238E27FC236}">
                <a16:creationId xmlns:a16="http://schemas.microsoft.com/office/drawing/2014/main" id="{E79514FB-9F83-EC39-4D86-4BE0EF7106FA}"/>
              </a:ext>
            </a:extLst>
          </p:cNvPr>
          <p:cNvSpPr/>
          <p:nvPr/>
        </p:nvSpPr>
        <p:spPr>
          <a:xfrm>
            <a:off x="2401260" y="646736"/>
            <a:ext cx="2855899" cy="313767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Tool Bars</a:t>
            </a: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9" name="Rechteck 11">
            <a:extLst>
              <a:ext uri="{FF2B5EF4-FFF2-40B4-BE49-F238E27FC236}">
                <a16:creationId xmlns:a16="http://schemas.microsoft.com/office/drawing/2014/main" id="{66E3558C-B6C7-0759-CF46-C9C7DA4A042D}"/>
              </a:ext>
            </a:extLst>
          </p:cNvPr>
          <p:cNvSpPr/>
          <p:nvPr/>
        </p:nvSpPr>
        <p:spPr>
          <a:xfrm>
            <a:off x="2650991" y="6537831"/>
            <a:ext cx="2855899" cy="313767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Status Bar</a:t>
            </a: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C48020B5-DB83-7F5B-59B8-E6A48F90A0BD}"/>
              </a:ext>
            </a:extLst>
          </p:cNvPr>
          <p:cNvSpPr/>
          <p:nvPr/>
        </p:nvSpPr>
        <p:spPr>
          <a:xfrm>
            <a:off x="0" y="877"/>
            <a:ext cx="4815330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Access Vector Data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4D587937-1C25-A3C0-DB90-D1774A7C45C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7898C3F0-D579-4FF8-B247-5EA3F04B460A}" type="slidenum">
              <a:rPr lang="de-DE"/>
              <a:t>6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2AA06484-F147-D106-F943-156157047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3" descr="Ein Bild, das Text, Karte, Diagramm enthält.&#10;&#10;KI-generierte Inhalte können fehlerhaft sein.">
            <a:extLst>
              <a:ext uri="{FF2B5EF4-FFF2-40B4-BE49-F238E27FC236}">
                <a16:creationId xmlns:a16="http://schemas.microsoft.com/office/drawing/2014/main" id="{5C55791C-7030-8F9C-301B-D26406C7D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35" y="1144216"/>
            <a:ext cx="10107896" cy="469331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hteck 8">
            <a:extLst>
              <a:ext uri="{FF2B5EF4-FFF2-40B4-BE49-F238E27FC236}">
                <a16:creationId xmlns:a16="http://schemas.microsoft.com/office/drawing/2014/main" id="{D8C1167B-5EB6-5AFB-CB86-5BD0B2FD7DA9}"/>
              </a:ext>
            </a:extLst>
          </p:cNvPr>
          <p:cNvSpPr/>
          <p:nvPr/>
        </p:nvSpPr>
        <p:spPr>
          <a:xfrm>
            <a:off x="4712872" y="5634953"/>
            <a:ext cx="1383121" cy="422617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7" name="Textfeld 9">
            <a:extLst>
              <a:ext uri="{FF2B5EF4-FFF2-40B4-BE49-F238E27FC236}">
                <a16:creationId xmlns:a16="http://schemas.microsoft.com/office/drawing/2014/main" id="{A86D640A-ADEB-7EC5-CC2E-3A5C7CE979E0}"/>
              </a:ext>
            </a:extLst>
          </p:cNvPr>
          <p:cNvSpPr txBox="1"/>
          <p:nvPr/>
        </p:nvSpPr>
        <p:spPr>
          <a:xfrm>
            <a:off x="10249866" y="2353208"/>
            <a:ext cx="1852702" cy="280077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Type World in the Corrdinate field in the status bar to access a vector wolrd map</a:t>
            </a:r>
          </a:p>
        </p:txBody>
      </p:sp>
      <p:sp>
        <p:nvSpPr>
          <p:cNvPr id="8" name="Textfeld 10">
            <a:extLst>
              <a:ext uri="{FF2B5EF4-FFF2-40B4-BE49-F238E27FC236}">
                <a16:creationId xmlns:a16="http://schemas.microsoft.com/office/drawing/2014/main" id="{460C1AED-D9C8-D351-AC27-E5F127B046DC}"/>
              </a:ext>
            </a:extLst>
          </p:cNvPr>
          <p:cNvSpPr txBox="1"/>
          <p:nvPr/>
        </p:nvSpPr>
        <p:spPr>
          <a:xfrm>
            <a:off x="1727155" y="6232769"/>
            <a:ext cx="689050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Move arround the map using your mouse to explore the world!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06604D18-258D-8A04-4EC8-10E160E13658}"/>
              </a:ext>
            </a:extLst>
          </p:cNvPr>
          <p:cNvSpPr/>
          <p:nvPr/>
        </p:nvSpPr>
        <p:spPr>
          <a:xfrm>
            <a:off x="0" y="877"/>
            <a:ext cx="4815330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Attribute Table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0C28AB15-6C0C-974C-9022-A23E6FB2C33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14A85F66-3671-4DFF-B916-7A4602011A21}" type="slidenum">
              <a:rPr lang="de-DE"/>
              <a:t>7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E3ABDAA2-64AB-CB3C-2F1C-B9B51902B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3" descr="Ein Bild, das Text, Screenshot, Display, Zahl enthält.&#10;&#10;KI-generierte Inhalte können fehlerhaft sein.">
            <a:extLst>
              <a:ext uri="{FF2B5EF4-FFF2-40B4-BE49-F238E27FC236}">
                <a16:creationId xmlns:a16="http://schemas.microsoft.com/office/drawing/2014/main" id="{A8CD58D2-B9E2-C2DB-FE90-F2FE06DBA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79" y="1085603"/>
            <a:ext cx="6858192" cy="469331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hteck 8">
            <a:extLst>
              <a:ext uri="{FF2B5EF4-FFF2-40B4-BE49-F238E27FC236}">
                <a16:creationId xmlns:a16="http://schemas.microsoft.com/office/drawing/2014/main" id="{26542290-7070-A49A-E46C-D0C5785B4BA5}"/>
              </a:ext>
            </a:extLst>
          </p:cNvPr>
          <p:cNvSpPr/>
          <p:nvPr/>
        </p:nvSpPr>
        <p:spPr>
          <a:xfrm>
            <a:off x="2407331" y="4351931"/>
            <a:ext cx="3844969" cy="422617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31AB7B43-4EB2-9FF9-745B-3B01E4FB8D85}"/>
              </a:ext>
            </a:extLst>
          </p:cNvPr>
          <p:cNvSpPr/>
          <p:nvPr/>
        </p:nvSpPr>
        <p:spPr>
          <a:xfrm>
            <a:off x="0" y="877"/>
            <a:ext cx="4815330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Attribute Table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D4A27D19-FE56-013A-3A28-2B6E0099D2B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ADEBE54A-DCB5-490E-AA34-F64FA96FA838}" type="slidenum">
              <a:t>8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5342413D-9FF9-846C-2721-32BCD9C89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B8C6FEA8-3971-465D-CB84-8616CEFFC1AD}"/>
              </a:ext>
            </a:extLst>
          </p:cNvPr>
          <p:cNvSpPr txBox="1"/>
          <p:nvPr/>
        </p:nvSpPr>
        <p:spPr>
          <a:xfrm>
            <a:off x="2799691" y="2765319"/>
            <a:ext cx="6595457" cy="18946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Explore the attribute table!</a:t>
            </a: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0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What data does it contain? Are there diffrent types of data in the attribute table?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>
            <a:extLst>
              <a:ext uri="{FF2B5EF4-FFF2-40B4-BE49-F238E27FC236}">
                <a16:creationId xmlns:a16="http://schemas.microsoft.com/office/drawing/2014/main" id="{6A5E5BFA-EF41-3D38-C4FD-7EFC64D0F568}"/>
              </a:ext>
            </a:extLst>
          </p:cNvPr>
          <p:cNvSpPr/>
          <p:nvPr/>
        </p:nvSpPr>
        <p:spPr>
          <a:xfrm>
            <a:off x="0" y="877"/>
            <a:ext cx="5455667" cy="960504"/>
          </a:xfrm>
          <a:prstGeom prst="rect">
            <a:avLst/>
          </a:prstGeom>
          <a:solidFill>
            <a:srgbClr val="3A687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  <a:ea typeface="Aptos"/>
                <a:cs typeface="Aptos"/>
              </a:rPr>
              <a:t>Load in your own Vector Data</a:t>
            </a:r>
            <a:endParaRPr lang="de-DE" sz="2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EA5C443C-A570-9B23-223D-36B11A51CE5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BE5089F6-B5C8-49DC-B4B7-46D645AAF6C1}" type="slidenum">
              <a:rPr lang="de-DE"/>
              <a:t>9</a:t>
            </a:fld>
            <a:endParaRPr lang="de-DE"/>
          </a:p>
        </p:txBody>
      </p:sp>
      <p:pic>
        <p:nvPicPr>
          <p:cNvPr id="4" name="Grafik 6" descr="Ein Bild, das Schwarz, Dunkelheit enthält.&#10;&#10;Beschreibung automatisch generiert.">
            <a:extLst>
              <a:ext uri="{FF2B5EF4-FFF2-40B4-BE49-F238E27FC236}">
                <a16:creationId xmlns:a16="http://schemas.microsoft.com/office/drawing/2014/main" id="{0160010E-FFD8-E760-9219-8B2010D9A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0" y="6106527"/>
            <a:ext cx="1024539" cy="6192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1">
            <a:extLst>
              <a:ext uri="{FF2B5EF4-FFF2-40B4-BE49-F238E27FC236}">
                <a16:creationId xmlns:a16="http://schemas.microsoft.com/office/drawing/2014/main" id="{73E49B44-462D-BC73-2DE8-01FB300E7426}"/>
              </a:ext>
            </a:extLst>
          </p:cNvPr>
          <p:cNvSpPr txBox="1"/>
          <p:nvPr/>
        </p:nvSpPr>
        <p:spPr>
          <a:xfrm>
            <a:off x="251158" y="1362986"/>
            <a:ext cx="6595457" cy="14465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Download the shapefile and unzip it</a:t>
            </a:r>
          </a:p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Move the folder of the shapefile to your desired location</a:t>
            </a:r>
          </a:p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Load in the Data</a:t>
            </a:r>
          </a:p>
        </p:txBody>
      </p:sp>
      <p:sp>
        <p:nvSpPr>
          <p:cNvPr id="6" name="Textfeld 2">
            <a:extLst>
              <a:ext uri="{FF2B5EF4-FFF2-40B4-BE49-F238E27FC236}">
                <a16:creationId xmlns:a16="http://schemas.microsoft.com/office/drawing/2014/main" id="{27B58C2C-5557-EC92-892B-71D562546EA9}"/>
              </a:ext>
            </a:extLst>
          </p:cNvPr>
          <p:cNvSpPr txBox="1"/>
          <p:nvPr/>
        </p:nvSpPr>
        <p:spPr>
          <a:xfrm>
            <a:off x="7543159" y="140872"/>
            <a:ext cx="4482352" cy="11079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Tip!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rPr>
              <a:t> After you have started a project do not move or rename your files!</a:t>
            </a:r>
          </a:p>
        </p:txBody>
      </p:sp>
      <p:sp>
        <p:nvSpPr>
          <p:cNvPr id="7" name="Rechteck 3">
            <a:extLst>
              <a:ext uri="{FF2B5EF4-FFF2-40B4-BE49-F238E27FC236}">
                <a16:creationId xmlns:a16="http://schemas.microsoft.com/office/drawing/2014/main" id="{7FBDACAF-00FB-D4AE-20FA-6B70FF7C1848}"/>
              </a:ext>
            </a:extLst>
          </p:cNvPr>
          <p:cNvSpPr/>
          <p:nvPr/>
        </p:nvSpPr>
        <p:spPr>
          <a:xfrm>
            <a:off x="1139799" y="3086420"/>
            <a:ext cx="3726756" cy="2612568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Method 1)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Just pull the .shp file from your explorer into QGIS</a:t>
            </a:r>
          </a:p>
        </p:txBody>
      </p:sp>
      <p:sp>
        <p:nvSpPr>
          <p:cNvPr id="8" name="Rechteck 8">
            <a:extLst>
              <a:ext uri="{FF2B5EF4-FFF2-40B4-BE49-F238E27FC236}">
                <a16:creationId xmlns:a16="http://schemas.microsoft.com/office/drawing/2014/main" id="{7EEA32DF-0F2F-08C5-5C42-232B3D8E0896}"/>
              </a:ext>
            </a:extLst>
          </p:cNvPr>
          <p:cNvSpPr/>
          <p:nvPr/>
        </p:nvSpPr>
        <p:spPr>
          <a:xfrm>
            <a:off x="6742739" y="2961860"/>
            <a:ext cx="3827486" cy="2737128"/>
          </a:xfrm>
          <a:prstGeom prst="rect">
            <a:avLst/>
          </a:prstGeom>
          <a:solidFill>
            <a:srgbClr val="AE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Method 2)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2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  <a:p>
            <a:pPr marL="342900" marR="0" lvl="0" indent="-34290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Go to Layer in the Menu Bar</a:t>
            </a:r>
          </a:p>
          <a:p>
            <a:pPr marL="342900" marR="0" lvl="0" indent="-34290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Add Layer</a:t>
            </a:r>
          </a:p>
          <a:p>
            <a:pPr marL="342900" marR="0" lvl="0" indent="-34290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Add Vector Layer</a:t>
            </a:r>
          </a:p>
          <a:p>
            <a:pPr marL="342900" marR="0" lvl="0" indent="-34290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0" baseline="0">
                <a:solidFill>
                  <a:srgbClr val="FFFFFF"/>
                </a:solidFill>
                <a:uFillTx/>
                <a:latin typeface="Aptos"/>
              </a:rPr>
              <a:t>Go to the shapefile and doubleclick 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</Words>
  <Application>Microsoft Office PowerPoint</Application>
  <PresentationFormat>Breitbild</PresentationFormat>
  <Paragraphs>116</Paragraphs>
  <Slides>24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Courier New</vt:lpstr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Lara Oeltjebruns</dc:creator>
  <cp:lastModifiedBy>Lara Alves Oeltjebruns</cp:lastModifiedBy>
  <cp:revision>251</cp:revision>
  <dcterms:created xsi:type="dcterms:W3CDTF">2012-07-30T21:06:50Z</dcterms:created>
  <dcterms:modified xsi:type="dcterms:W3CDTF">2026-04-07T17:44:42Z</dcterms:modified>
</cp:coreProperties>
</file>